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7"/>
  </p:notesMasterIdLst>
  <p:sldIdLst>
    <p:sldId id="256" r:id="rId2"/>
    <p:sldId id="298" r:id="rId3"/>
    <p:sldId id="299" r:id="rId4"/>
    <p:sldId id="302" r:id="rId5"/>
    <p:sldId id="303" r:id="rId6"/>
    <p:sldId id="304" r:id="rId7"/>
    <p:sldId id="305" r:id="rId8"/>
    <p:sldId id="301" r:id="rId9"/>
    <p:sldId id="306" r:id="rId10"/>
    <p:sldId id="307" r:id="rId11"/>
    <p:sldId id="300" r:id="rId12"/>
    <p:sldId id="308" r:id="rId13"/>
    <p:sldId id="309" r:id="rId14"/>
    <p:sldId id="310" r:id="rId15"/>
    <p:sldId id="311" r:id="rId16"/>
  </p:sldIdLst>
  <p:sldSz cx="9144000" cy="5143500" type="screen16x9"/>
  <p:notesSz cx="6858000" cy="9144000"/>
  <p:embeddedFontLst>
    <p:embeddedFont>
      <p:font typeface="Exo 2" panose="02020500000000000000" charset="0"/>
      <p:regular r:id="rId18"/>
      <p:bold r:id="rId19"/>
      <p:italic r:id="rId20"/>
      <p:boldItalic r:id="rId21"/>
    </p:embeddedFont>
    <p:embeddedFont>
      <p:font typeface="Fira Sans Extra Condensed Medium" panose="02020500000000000000" charset="0"/>
      <p:regular r:id="rId22"/>
      <p:bold r:id="rId23"/>
      <p:italic r:id="rId24"/>
      <p:boldItalic r:id="rId25"/>
    </p:embeddedFont>
    <p:embeddedFont>
      <p:font typeface="Roboto Condensed" panose="02020500000000000000" charset="0"/>
      <p:regular r:id="rId26"/>
      <p:bold r:id="rId27"/>
      <p:italic r:id="rId28"/>
      <p:boldItalic r:id="rId29"/>
    </p:embeddedFont>
    <p:embeddedFont>
      <p:font typeface="Roboto Condensed Light" panose="02020500000000000000" charset="0"/>
      <p:regular r:id="rId30"/>
      <p:bold r:id="rId31"/>
      <p:italic r:id="rId32"/>
      <p:boldItalic r:id="rId33"/>
    </p:embeddedFont>
    <p:embeddedFont>
      <p:font typeface="Squada One" panose="02020500000000000000" charset="0"/>
      <p:regular r:id="rId34"/>
    </p:embeddedFont>
    <p:embeddedFont>
      <p:font typeface="微軟正黑體" panose="020B0604030504040204" pitchFamily="34" charset="-12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45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795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59856D-3AD2-4BA2-A958-D388571F94EE}">
  <a:tblStyle styleId="{E959856D-3AD2-4BA2-A958-D388571F94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0" d="100"/>
          <a:sy n="160" d="100"/>
        </p:scale>
        <p:origin x="126" y="-210"/>
      </p:cViewPr>
      <p:guideLst>
        <p:guide orient="horz" pos="154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heme" Target="theme/theme1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574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17019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934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8d3b44f0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8d3b44f0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8212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52900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1785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4798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951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3127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8d3b44f0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8d3b44f0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5407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1abfbaf28_3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1abfbaf28_3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98788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4244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6004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419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3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ubTitle" idx="1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9" r:id="rId10"/>
    <p:sldLayoutId id="2147483669" r:id="rId11"/>
    <p:sldLayoutId id="2147483670" r:id="rId12"/>
    <p:sldLayoutId id="214748367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5936281" y="3285943"/>
            <a:ext cx="2086500" cy="9014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資工二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107590014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莊竣文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資工二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107590018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韓宗穎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資工二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107590021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蔡育綸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資工二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107590022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蘇佳湧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TMD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硬體公司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38" name="Google Shape;138;p28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CCA7D41-0E23-400D-B4D2-47188C611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126" y="204073"/>
            <a:ext cx="2730341" cy="472773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4EAF92D-6DE3-43A4-92A5-1E03A47ED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2544" y="204073"/>
            <a:ext cx="2718911" cy="472773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C5A8A97-F8C5-4507-9D5A-BACFB3E17A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657"/>
          <a:stretch/>
        </p:blipFill>
        <p:spPr>
          <a:xfrm>
            <a:off x="262953" y="204073"/>
            <a:ext cx="2718920" cy="472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395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6" name="Google Shape;216;p34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3</a:t>
            </a:r>
            <a:endParaRPr dirty="0"/>
          </a:p>
        </p:txBody>
      </p:sp>
      <p:cxnSp>
        <p:nvCxnSpPr>
          <p:cNvPr id="217" name="Google Shape;217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07043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創意發想</a:t>
            </a:r>
            <a:endParaRPr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4" name="Google Shape;184;p32"/>
          <p:cNvSpPr txBox="1">
            <a:spLocks noGrp="1"/>
          </p:cNvSpPr>
          <p:nvPr>
            <p:ph type="subTitle" idx="1"/>
          </p:nvPr>
        </p:nvSpPr>
        <p:spPr>
          <a:xfrm>
            <a:off x="2459550" y="2314225"/>
            <a:ext cx="4224900" cy="1234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50000"/>
              </a:lnSpc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因為市面上很多電競都主打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RGB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會讓人有眼花撩亂的感覺，所以我們希望能用簡約的風格來達到獨樹一格的效果，打造專門給大人玩的電競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85" name="Google Shape;185;p32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32"/>
          <p:cNvCxnSpPr/>
          <p:nvPr/>
        </p:nvCxnSpPr>
        <p:spPr>
          <a:xfrm>
            <a:off x="0" y="3568175"/>
            <a:ext cx="45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63322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3" name="Google Shape;373;p41"/>
          <p:cNvCxnSpPr/>
          <p:nvPr/>
        </p:nvCxnSpPr>
        <p:spPr>
          <a:xfrm rot="10800000">
            <a:off x="7701758" y="2949500"/>
            <a:ext cx="157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4" name="Google Shape;374;p41"/>
          <p:cNvCxnSpPr/>
          <p:nvPr/>
        </p:nvCxnSpPr>
        <p:spPr>
          <a:xfrm rot="10800000">
            <a:off x="-55328" y="2148175"/>
            <a:ext cx="1487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5" name="Google Shape;375;p41"/>
          <p:cNvSpPr/>
          <p:nvPr/>
        </p:nvSpPr>
        <p:spPr>
          <a:xfrm rot="-5400000" flipH="1">
            <a:off x="5399608" y="1821475"/>
            <a:ext cx="1975500" cy="2628900"/>
          </a:xfrm>
          <a:prstGeom prst="snip1Rect">
            <a:avLst>
              <a:gd name="adj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6" name="Google Shape;376;p4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字體及顏色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7" name="Google Shape;377;p41"/>
          <p:cNvSpPr/>
          <p:nvPr/>
        </p:nvSpPr>
        <p:spPr>
          <a:xfrm rot="5400000">
            <a:off x="1759800" y="1039900"/>
            <a:ext cx="1975500" cy="2631000"/>
          </a:xfrm>
          <a:prstGeom prst="snip1Rect">
            <a:avLst>
              <a:gd name="adj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9" name="Google Shape;379;p41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en-US" sz="2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字型</a:t>
            </a:r>
            <a:endParaRPr lang="en-US" altLang="zh-TW" sz="2400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/>
            <a:r>
              <a:rPr lang="zh-TW" altLang="en-US" sz="1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微軟正黑體</a:t>
            </a:r>
          </a:p>
        </p:txBody>
      </p:sp>
      <p:sp>
        <p:nvSpPr>
          <p:cNvPr id="381" name="Google Shape;381;p41"/>
          <p:cNvSpPr txBox="1">
            <a:spLocks noGrp="1"/>
          </p:cNvSpPr>
          <p:nvPr>
            <p:ph type="subTitle" idx="4"/>
          </p:nvPr>
        </p:nvSpPr>
        <p:spPr>
          <a:xfrm>
            <a:off x="5244750" y="21516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zh-TW" altLang="en-US" sz="2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顏色</a:t>
            </a:r>
          </a:p>
          <a:p>
            <a:pPr marL="0" lvl="0" indent="0" algn="l"/>
            <a:r>
              <a:rPr lang="en-US" altLang="zh-TW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Header</a:t>
            </a:r>
            <a:r>
              <a:rPr lang="zh-TW" altLang="en-US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以白色包覆，因為白色讓人感到舒服和簡約，焦點遊戲的部分用紅色包覆，主要是要吸引顧客的眼球。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521EF4A-DE32-4A02-A8A1-AC749B6C2AAD}"/>
              </a:ext>
            </a:extLst>
          </p:cNvPr>
          <p:cNvSpPr/>
          <p:nvPr/>
        </p:nvSpPr>
        <p:spPr>
          <a:xfrm>
            <a:off x="1431772" y="3625525"/>
            <a:ext cx="905347" cy="778598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B965D2D-7393-4E8C-BC93-553BACE566CC}"/>
              </a:ext>
            </a:extLst>
          </p:cNvPr>
          <p:cNvSpPr/>
          <p:nvPr/>
        </p:nvSpPr>
        <p:spPr>
          <a:xfrm>
            <a:off x="2907566" y="3625525"/>
            <a:ext cx="905347" cy="778598"/>
          </a:xfrm>
          <a:prstGeom prst="rect">
            <a:avLst/>
          </a:prstGeom>
          <a:solidFill>
            <a:srgbClr val="42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sp>
        <p:nvSpPr>
          <p:cNvPr id="17" name="文字方塊 6">
            <a:extLst>
              <a:ext uri="{FF2B5EF4-FFF2-40B4-BE49-F238E27FC236}">
                <a16:creationId xmlns:a16="http://schemas.microsoft.com/office/drawing/2014/main" id="{66500272-48FE-492F-AE18-63FD0F1A8366}"/>
              </a:ext>
            </a:extLst>
          </p:cNvPr>
          <p:cNvSpPr txBox="1"/>
          <p:nvPr/>
        </p:nvSpPr>
        <p:spPr>
          <a:xfrm>
            <a:off x="1372125" y="4568839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#FFFFFF</a:t>
            </a:r>
            <a:endParaRPr lang="zh-TW" altLang="en-US" dirty="0"/>
          </a:p>
        </p:txBody>
      </p:sp>
      <p:sp>
        <p:nvSpPr>
          <p:cNvPr id="18" name="文字方塊 7">
            <a:extLst>
              <a:ext uri="{FF2B5EF4-FFF2-40B4-BE49-F238E27FC236}">
                <a16:creationId xmlns:a16="http://schemas.microsoft.com/office/drawing/2014/main" id="{01B743A5-7E2D-45DA-A064-530C68D47084}"/>
              </a:ext>
            </a:extLst>
          </p:cNvPr>
          <p:cNvSpPr txBox="1"/>
          <p:nvPr/>
        </p:nvSpPr>
        <p:spPr>
          <a:xfrm>
            <a:off x="2847919" y="4568839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#66000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6037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870650" y="1296600"/>
            <a:ext cx="6919200" cy="2002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一、細節完善化： 將各細節部分優化，讓操作者能獲得更棒的手感及觀感，也會定期更新網頁圖片，讓顧客 永遠擁有新鮮感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二、加入動畫：以未來趨勢，網頁內出現動畫已經是常態，如果一個以遊戲軟硬體為主軸的公司，至少需要跟上世代，以免太過落伍，無法吸引年輕人的目光。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未來規劃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08139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51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Does anyone have any questions?</a:t>
            </a:r>
          </a:p>
        </p:txBody>
      </p:sp>
      <p:sp>
        <p:nvSpPr>
          <p:cNvPr id="599" name="Google Shape;599;p51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cxnSp>
        <p:nvCxnSpPr>
          <p:cNvPr id="600" name="Google Shape;600;p51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3" name="Google Shape;613;p51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10913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altLang="zh-TW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TABLE OF CONTENTS</a:t>
            </a:r>
            <a:endParaRPr sz="4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1" name="Google Shape;151;p30"/>
          <p:cNvSpPr txBox="1">
            <a:spLocks noGrp="1"/>
          </p:cNvSpPr>
          <p:nvPr>
            <p:ph type="ctrTitle" idx="2"/>
          </p:nvPr>
        </p:nvSpPr>
        <p:spPr>
          <a:xfrm>
            <a:off x="380101" y="444767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專題介紹</a:t>
            </a:r>
          </a:p>
        </p:txBody>
      </p:sp>
      <p:sp>
        <p:nvSpPr>
          <p:cNvPr id="153" name="Google Shape;153;p30"/>
          <p:cNvSpPr txBox="1">
            <a:spLocks noGrp="1"/>
          </p:cNvSpPr>
          <p:nvPr>
            <p:ph type="ctrTitle" idx="9"/>
          </p:nvPr>
        </p:nvSpPr>
        <p:spPr>
          <a:xfrm>
            <a:off x="380101" y="1423688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專案說明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5" name="Google Shape;155;p30"/>
          <p:cNvSpPr txBox="1">
            <a:spLocks noGrp="1"/>
          </p:cNvSpPr>
          <p:nvPr>
            <p:ph type="title" idx="3"/>
          </p:nvPr>
        </p:nvSpPr>
        <p:spPr>
          <a:xfrm>
            <a:off x="2067366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01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6" name="Google Shape;156;p30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微軟正黑體" panose="020B0604030504040204" pitchFamily="34" charset="-120"/>
                <a:ea typeface="微軟正黑體" panose="020B0604030504040204" pitchFamily="34" charset="-120"/>
              </a:rPr>
              <a:t>03</a:t>
            </a: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7" name="Google Shape;157;p30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微軟正黑體" panose="020B0604030504040204" pitchFamily="34" charset="-120"/>
                <a:ea typeface="微軟正黑體" panose="020B0604030504040204" pitchFamily="34" charset="-120"/>
              </a:rPr>
              <a:t>02</a:t>
            </a: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58" name="Google Shape;158;p30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30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" name="Google Shape;163;p30"/>
          <p:cNvSpPr txBox="1">
            <a:spLocks noGrp="1"/>
          </p:cNvSpPr>
          <p:nvPr>
            <p:ph type="ctrTitle" idx="14"/>
          </p:nvPr>
        </p:nvSpPr>
        <p:spPr>
          <a:xfrm>
            <a:off x="380101" y="2408507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設計概念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0960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專題介紹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01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77" name="Google Shape;177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27698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5"/>
          <p:cNvCxnSpPr/>
          <p:nvPr/>
        </p:nvCxnSpPr>
        <p:spPr>
          <a:xfrm>
            <a:off x="436908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2DBB7608-86D1-47F0-9FD6-63FE918DC66C}"/>
              </a:ext>
            </a:extLst>
          </p:cNvPr>
          <p:cNvSpPr/>
          <p:nvPr/>
        </p:nvSpPr>
        <p:spPr>
          <a:xfrm>
            <a:off x="4922889" y="1299051"/>
            <a:ext cx="3550551" cy="32272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4" name="Google Shape;224;p35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專題背景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5" name="Google Shape;225;p35"/>
          <p:cNvSpPr txBox="1">
            <a:spLocks noGrp="1"/>
          </p:cNvSpPr>
          <p:nvPr>
            <p:ph type="ctrTitle"/>
          </p:nvPr>
        </p:nvSpPr>
        <p:spPr>
          <a:xfrm>
            <a:off x="201221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TMD</a:t>
            </a:r>
            <a:endParaRPr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6" name="Google Shape;226;p35"/>
          <p:cNvSpPr txBox="1">
            <a:spLocks noGrp="1"/>
          </p:cNvSpPr>
          <p:nvPr>
            <p:ph type="subTitle" idx="1"/>
          </p:nvPr>
        </p:nvSpPr>
        <p:spPr>
          <a:xfrm>
            <a:off x="538480" y="3058425"/>
            <a:ext cx="4147333" cy="1183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altLang="zh-TW" sz="1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TMD </a:t>
            </a:r>
            <a:r>
              <a:rPr lang="zh-TW" altLang="en-US" sz="1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公司 全名</a:t>
            </a:r>
            <a:r>
              <a:rPr lang="en-US" altLang="zh-TW" sz="1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Technical Manufacturing Device</a:t>
            </a:r>
          </a:p>
          <a:p>
            <a:pPr marL="0" lvl="0" indent="0" algn="l"/>
            <a:r>
              <a:rPr lang="zh-TW" altLang="en-US" sz="1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中文就是用專業的技術去製造產品</a:t>
            </a:r>
          </a:p>
          <a:p>
            <a:pPr marL="0" lvl="0" indent="0" algn="l"/>
            <a:r>
              <a:rPr lang="zh-TW" altLang="en-US" sz="1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主要販售的產品為處理器和顯示卡之類的電腦硬體</a:t>
            </a:r>
          </a:p>
          <a:p>
            <a:pPr marL="0" lvl="0" indent="0" algn="l"/>
            <a:r>
              <a:rPr lang="zh-TW" altLang="en-US" sz="1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這個網站的用意是讓大家能多了解</a:t>
            </a:r>
            <a:r>
              <a:rPr lang="en-US" altLang="zh-TW" sz="1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TMD</a:t>
            </a:r>
            <a:r>
              <a:rPr lang="zh-TW" altLang="en-US" sz="1400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這間公司</a:t>
            </a:r>
            <a:endParaRPr sz="1400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9F077F3-1FCE-498A-A33F-487AA8C51C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070" y="2717143"/>
            <a:ext cx="2684188" cy="64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499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3" name="Google Shape;373;p41"/>
          <p:cNvCxnSpPr/>
          <p:nvPr/>
        </p:nvCxnSpPr>
        <p:spPr>
          <a:xfrm rot="10800000">
            <a:off x="7701758" y="2949500"/>
            <a:ext cx="157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4" name="Google Shape;374;p41"/>
          <p:cNvCxnSpPr/>
          <p:nvPr/>
        </p:nvCxnSpPr>
        <p:spPr>
          <a:xfrm rot="10800000">
            <a:off x="-55328" y="2148175"/>
            <a:ext cx="1487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5" name="Google Shape;375;p41"/>
          <p:cNvSpPr/>
          <p:nvPr/>
        </p:nvSpPr>
        <p:spPr>
          <a:xfrm rot="-5400000" flipH="1">
            <a:off x="5399608" y="1821475"/>
            <a:ext cx="1975500" cy="2628900"/>
          </a:xfrm>
          <a:prstGeom prst="snip1Rect">
            <a:avLst>
              <a:gd name="adj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6" name="Google Shape;376;p4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遭遇的難題與解決方法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7" name="Google Shape;377;p41"/>
          <p:cNvSpPr/>
          <p:nvPr/>
        </p:nvSpPr>
        <p:spPr>
          <a:xfrm rot="5400000">
            <a:off x="1759800" y="1039900"/>
            <a:ext cx="1975500" cy="2631000"/>
          </a:xfrm>
          <a:prstGeom prst="snip1Rect">
            <a:avLst>
              <a:gd name="adj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8" name="Google Shape;378;p41"/>
          <p:cNvSpPr txBox="1">
            <a:spLocks noGrp="1"/>
          </p:cNvSpPr>
          <p:nvPr>
            <p:ph type="ctrTitle" idx="2"/>
          </p:nvPr>
        </p:nvSpPr>
        <p:spPr>
          <a:xfrm>
            <a:off x="1741950" y="2075200"/>
            <a:ext cx="1934700" cy="9512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zh-TW" altLang="en-US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將各自</a:t>
            </a:r>
            <a:r>
              <a:rPr lang="en-US" altLang="zh-TW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Header</a:t>
            </a:r>
            <a:r>
              <a:rPr lang="zh-TW" altLang="en-US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en-US" altLang="zh-TW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Footer</a:t>
            </a:r>
            <a:r>
              <a:rPr lang="zh-TW" altLang="en-US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CSS</a:t>
            </a:r>
            <a:r>
              <a:rPr lang="zh-TW" altLang="en-US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各取優缺點並綜合出最好的統一</a:t>
            </a:r>
          </a:p>
        </p:txBody>
      </p:sp>
      <p:sp>
        <p:nvSpPr>
          <p:cNvPr id="379" name="Google Shape;379;p41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356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Header </a:t>
            </a:r>
            <a:r>
              <a:rPr lang="zh-TW" altLang="en-US" sz="1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 </a:t>
            </a:r>
            <a:r>
              <a:rPr lang="en-US" sz="1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Footer</a:t>
            </a:r>
            <a:r>
              <a:rPr lang="zh-TW" altLang="en-US" sz="1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不統一</a:t>
            </a:r>
          </a:p>
        </p:txBody>
      </p:sp>
      <p:sp>
        <p:nvSpPr>
          <p:cNvPr id="380" name="Google Shape;380;p41"/>
          <p:cNvSpPr txBox="1">
            <a:spLocks noGrp="1"/>
          </p:cNvSpPr>
          <p:nvPr>
            <p:ph type="ctrTitle" idx="3"/>
          </p:nvPr>
        </p:nvSpPr>
        <p:spPr>
          <a:xfrm>
            <a:off x="5613899" y="2882901"/>
            <a:ext cx="1788151" cy="11937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zh-TW" altLang="en-US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動畫方面運用的</a:t>
            </a:r>
            <a:r>
              <a:rPr lang="en-US" altLang="zh-TW" dirty="0" err="1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javascript</a:t>
            </a:r>
            <a:r>
              <a:rPr lang="zh-TW" altLang="en-US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，因為我們較不熟悉，造成開發困難，規劃在日後改版後加入</a:t>
            </a:r>
          </a:p>
        </p:txBody>
      </p:sp>
      <p:sp>
        <p:nvSpPr>
          <p:cNvPr id="381" name="Google Shape;381;p41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346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en-US" sz="1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有些動畫功能無法實作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9107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目標對象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3" name="Google Shape;253;p37"/>
          <p:cNvCxnSpPr/>
          <p:nvPr/>
        </p:nvCxnSpPr>
        <p:spPr>
          <a:xfrm rot="10800000">
            <a:off x="5333398" y="1839575"/>
            <a:ext cx="381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37"/>
          <p:cNvCxnSpPr/>
          <p:nvPr/>
        </p:nvCxnSpPr>
        <p:spPr>
          <a:xfrm rot="10800000">
            <a:off x="6514198" y="2865400"/>
            <a:ext cx="262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" name="Google Shape;255;p37"/>
          <p:cNvCxnSpPr>
            <a:cxnSpLocks/>
            <a:endCxn id="256" idx="0"/>
          </p:cNvCxnSpPr>
          <p:nvPr/>
        </p:nvCxnSpPr>
        <p:spPr>
          <a:xfrm rot="10800000">
            <a:off x="7610742" y="3890867"/>
            <a:ext cx="153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7" name="Google Shape;257;p37"/>
          <p:cNvSpPr txBox="1">
            <a:spLocks noGrp="1"/>
          </p:cNvSpPr>
          <p:nvPr>
            <p:ph type="title" idx="2"/>
          </p:nvPr>
        </p:nvSpPr>
        <p:spPr>
          <a:xfrm>
            <a:off x="222250" y="1475125"/>
            <a:ext cx="2659601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重度遊戲玩家</a:t>
            </a:r>
            <a:endParaRPr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8" name="Google Shape;258;p37"/>
          <p:cNvSpPr txBox="1">
            <a:spLocks noGrp="1"/>
          </p:cNvSpPr>
          <p:nvPr>
            <p:ph type="title" idx="3"/>
          </p:nvPr>
        </p:nvSpPr>
        <p:spPr>
          <a:xfrm>
            <a:off x="1402550" y="2475350"/>
            <a:ext cx="2659601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中度遊戲玩家</a:t>
            </a:r>
            <a:endParaRPr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9" name="Google Shape;259;p37"/>
          <p:cNvSpPr txBox="1">
            <a:spLocks noGrp="1"/>
          </p:cNvSpPr>
          <p:nvPr>
            <p:ph type="title" idx="5"/>
          </p:nvPr>
        </p:nvSpPr>
        <p:spPr>
          <a:xfrm>
            <a:off x="2305050" y="3513625"/>
            <a:ext cx="2843326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輕度遊戲玩家</a:t>
            </a:r>
          </a:p>
        </p:txBody>
      </p:sp>
      <p:sp>
        <p:nvSpPr>
          <p:cNvPr id="260" name="Google Shape;260;p37"/>
          <p:cNvSpPr/>
          <p:nvPr/>
        </p:nvSpPr>
        <p:spPr>
          <a:xfrm>
            <a:off x="3317622" y="1606925"/>
            <a:ext cx="2030400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1" name="Google Shape;261;p37"/>
          <p:cNvSpPr txBox="1">
            <a:spLocks noGrp="1"/>
          </p:cNvSpPr>
          <p:nvPr>
            <p:ph type="subTitle" idx="1"/>
          </p:nvPr>
        </p:nvSpPr>
        <p:spPr>
          <a:xfrm flipH="1">
            <a:off x="3317622" y="1687306"/>
            <a:ext cx="2030400" cy="3030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電競選手、遊戲實況主</a:t>
            </a:r>
            <a:endParaRPr sz="1400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2" name="Google Shape;262;p37"/>
          <p:cNvSpPr/>
          <p:nvPr/>
        </p:nvSpPr>
        <p:spPr>
          <a:xfrm>
            <a:off x="4491465" y="2633500"/>
            <a:ext cx="2030400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5580342" y="3658967"/>
            <a:ext cx="2030400" cy="4638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3" name="Google Shape;263;p37"/>
          <p:cNvSpPr txBox="1">
            <a:spLocks noGrp="1"/>
          </p:cNvSpPr>
          <p:nvPr>
            <p:ph type="subTitle" idx="4"/>
          </p:nvPr>
        </p:nvSpPr>
        <p:spPr>
          <a:xfrm flipH="1">
            <a:off x="4491465" y="2675479"/>
            <a:ext cx="3264900" cy="3542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0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學生、少部分上班族</a:t>
            </a:r>
            <a:endParaRPr sz="1400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4" name="Google Shape;264;p37"/>
          <p:cNvSpPr txBox="1">
            <a:spLocks noGrp="1"/>
          </p:cNvSpPr>
          <p:nvPr>
            <p:ph type="subTitle" idx="6"/>
          </p:nvPr>
        </p:nvSpPr>
        <p:spPr>
          <a:xfrm flipH="1">
            <a:off x="5722035" y="3705224"/>
            <a:ext cx="2161330" cy="3712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zh-TW" altLang="en-US" sz="1400" dirty="0">
                <a:solidFill>
                  <a:srgbClr val="0A345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上班族</a:t>
            </a:r>
            <a:endParaRPr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5998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使用情境</a:t>
            </a:r>
            <a:endParaRPr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4" name="Google Shape;184;p32"/>
          <p:cNvSpPr txBox="1">
            <a:spLocks noGrp="1"/>
          </p:cNvSpPr>
          <p:nvPr>
            <p:ph type="subTitle" idx="1"/>
          </p:nvPr>
        </p:nvSpPr>
        <p:spPr>
          <a:xfrm>
            <a:off x="1365390" y="2382624"/>
            <a:ext cx="6408420" cy="21739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lnSpc>
                <a:spcPct val="150000"/>
              </a:lnSpc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欸，我電腦的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CPU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又壞掉了拉，兩個月來已經壞了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張了。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>
              <a:lnSpc>
                <a:spcPct val="150000"/>
              </a:lnSpc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誰叫你要買那家有夠貴又有夠爛的牌子。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>
              <a:lnSpc>
                <a:spcPct val="150000"/>
              </a:lnSpc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可是那個品牌是市占率最高的牌子欸，不然你還有甚麼推薦的嗎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0" lvl="0" indent="0" algn="l">
              <a:lnSpc>
                <a:spcPct val="150000"/>
              </a:lnSpc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 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喔，我最近有在網路上看到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TMD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這個品牌，評價還不錯，你可以去他的官網找看看有沒有想要的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CPU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，然後叫琨閔買給你。</a:t>
            </a:r>
            <a:endParaRPr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85" name="Google Shape;185;p32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50357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專案說明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4" name="Google Shape;314;p39"/>
          <p:cNvSpPr txBox="1">
            <a:spLocks noGrp="1"/>
          </p:cNvSpPr>
          <p:nvPr>
            <p:ph type="title" idx="2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2</a:t>
            </a:r>
            <a:endParaRPr dirty="0"/>
          </a:p>
        </p:txBody>
      </p:sp>
      <p:cxnSp>
        <p:nvCxnSpPr>
          <p:cNvPr id="315" name="Google Shape;315;p39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60397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網站導覽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9" name="Google Shape;199;p33"/>
          <p:cNvSpPr/>
          <p:nvPr/>
        </p:nvSpPr>
        <p:spPr>
          <a:xfrm>
            <a:off x="4336800" y="1029050"/>
            <a:ext cx="1080000" cy="5400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3"/>
          <p:cNvSpPr/>
          <p:nvPr/>
        </p:nvSpPr>
        <p:spPr>
          <a:xfrm>
            <a:off x="7241965" y="2021052"/>
            <a:ext cx="1080000" cy="5400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7" name="Google Shape;207;p33"/>
          <p:cNvSpPr txBox="1"/>
          <p:nvPr/>
        </p:nvSpPr>
        <p:spPr>
          <a:xfrm>
            <a:off x="4563837" y="1102700"/>
            <a:ext cx="625926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Exo 2"/>
                <a:sym typeface="Exo 2"/>
              </a:rPr>
              <a:t>首頁</a:t>
            </a:r>
            <a:endParaRPr b="1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Exo 2"/>
              <a:sym typeface="Exo 2"/>
            </a:endParaRPr>
          </a:p>
        </p:txBody>
      </p:sp>
      <p:sp>
        <p:nvSpPr>
          <p:cNvPr id="209" name="Google Shape;209;p33"/>
          <p:cNvSpPr txBox="1"/>
          <p:nvPr/>
        </p:nvSpPr>
        <p:spPr>
          <a:xfrm>
            <a:off x="7367374" y="2094702"/>
            <a:ext cx="829182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Exo 2"/>
                <a:sym typeface="Exo 2"/>
              </a:rPr>
              <a:t>購買</a:t>
            </a:r>
            <a:endParaRPr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Exo 2"/>
              <a:sym typeface="Exo 2"/>
            </a:endParaRPr>
          </a:p>
        </p:txBody>
      </p:sp>
      <p:sp>
        <p:nvSpPr>
          <p:cNvPr id="18" name="Google Shape;200;p33">
            <a:extLst>
              <a:ext uri="{FF2B5EF4-FFF2-40B4-BE49-F238E27FC236}">
                <a16:creationId xmlns:a16="http://schemas.microsoft.com/office/drawing/2014/main" id="{66D51D47-CD03-48E7-9902-30BC869777E3}"/>
              </a:ext>
            </a:extLst>
          </p:cNvPr>
          <p:cNvSpPr/>
          <p:nvPr/>
        </p:nvSpPr>
        <p:spPr>
          <a:xfrm>
            <a:off x="5621700" y="2021052"/>
            <a:ext cx="1080000" cy="5400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Google Shape;209;p33">
            <a:extLst>
              <a:ext uri="{FF2B5EF4-FFF2-40B4-BE49-F238E27FC236}">
                <a16:creationId xmlns:a16="http://schemas.microsoft.com/office/drawing/2014/main" id="{77A0AC43-97CB-44E2-8306-C91C2A04B667}"/>
              </a:ext>
            </a:extLst>
          </p:cNvPr>
          <p:cNvSpPr txBox="1"/>
          <p:nvPr/>
        </p:nvSpPr>
        <p:spPr>
          <a:xfrm>
            <a:off x="5699125" y="2094702"/>
            <a:ext cx="92515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Exo 2"/>
                <a:sym typeface="Exo 2"/>
              </a:rPr>
              <a:t>企業方案</a:t>
            </a:r>
            <a:endParaRPr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Exo 2"/>
              <a:sym typeface="Exo 2"/>
            </a:endParaRPr>
          </a:p>
        </p:txBody>
      </p:sp>
      <p:sp>
        <p:nvSpPr>
          <p:cNvPr id="20" name="Google Shape;200;p33">
            <a:extLst>
              <a:ext uri="{FF2B5EF4-FFF2-40B4-BE49-F238E27FC236}">
                <a16:creationId xmlns:a16="http://schemas.microsoft.com/office/drawing/2014/main" id="{0D6352A8-B528-4DE1-89B7-0544DEC3BC69}"/>
              </a:ext>
            </a:extLst>
          </p:cNvPr>
          <p:cNvSpPr/>
          <p:nvPr/>
        </p:nvSpPr>
        <p:spPr>
          <a:xfrm>
            <a:off x="3945346" y="2021052"/>
            <a:ext cx="1080000" cy="5400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Google Shape;209;p33">
            <a:extLst>
              <a:ext uri="{FF2B5EF4-FFF2-40B4-BE49-F238E27FC236}">
                <a16:creationId xmlns:a16="http://schemas.microsoft.com/office/drawing/2014/main" id="{B4716687-2675-4BFD-9615-B2B79A2BC943}"/>
              </a:ext>
            </a:extLst>
          </p:cNvPr>
          <p:cNvSpPr txBox="1"/>
          <p:nvPr/>
        </p:nvSpPr>
        <p:spPr>
          <a:xfrm>
            <a:off x="4070755" y="2094702"/>
            <a:ext cx="829182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Exo 2"/>
                <a:sym typeface="Exo 2"/>
              </a:rPr>
              <a:t>遊戲</a:t>
            </a:r>
            <a:endParaRPr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Exo 2"/>
              <a:sym typeface="Exo 2"/>
            </a:endParaRPr>
          </a:p>
        </p:txBody>
      </p:sp>
      <p:sp>
        <p:nvSpPr>
          <p:cNvPr id="22" name="Google Shape;200;p33">
            <a:extLst>
              <a:ext uri="{FF2B5EF4-FFF2-40B4-BE49-F238E27FC236}">
                <a16:creationId xmlns:a16="http://schemas.microsoft.com/office/drawing/2014/main" id="{3E020528-35C3-4183-981A-16430ECE3B66}"/>
              </a:ext>
            </a:extLst>
          </p:cNvPr>
          <p:cNvSpPr/>
          <p:nvPr/>
        </p:nvSpPr>
        <p:spPr>
          <a:xfrm>
            <a:off x="2262642" y="2021052"/>
            <a:ext cx="1080000" cy="5400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Google Shape;209;p33">
            <a:extLst>
              <a:ext uri="{FF2B5EF4-FFF2-40B4-BE49-F238E27FC236}">
                <a16:creationId xmlns:a16="http://schemas.microsoft.com/office/drawing/2014/main" id="{603E0E05-523E-4D5C-BC06-296DD4AEC326}"/>
              </a:ext>
            </a:extLst>
          </p:cNvPr>
          <p:cNvSpPr txBox="1"/>
          <p:nvPr/>
        </p:nvSpPr>
        <p:spPr>
          <a:xfrm>
            <a:off x="2388051" y="2094702"/>
            <a:ext cx="829182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Exo 2"/>
                <a:sym typeface="Exo 2"/>
              </a:rPr>
              <a:t>顯示卡</a:t>
            </a:r>
            <a:endParaRPr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Exo 2"/>
              <a:sym typeface="Exo 2"/>
            </a:endParaRPr>
          </a:p>
        </p:txBody>
      </p:sp>
      <p:sp>
        <p:nvSpPr>
          <p:cNvPr id="24" name="Google Shape;200;p33">
            <a:extLst>
              <a:ext uri="{FF2B5EF4-FFF2-40B4-BE49-F238E27FC236}">
                <a16:creationId xmlns:a16="http://schemas.microsoft.com/office/drawing/2014/main" id="{DCF2344F-F88A-40AC-B40C-20E7A872FBA9}"/>
              </a:ext>
            </a:extLst>
          </p:cNvPr>
          <p:cNvSpPr/>
          <p:nvPr/>
        </p:nvSpPr>
        <p:spPr>
          <a:xfrm>
            <a:off x="595757" y="2021052"/>
            <a:ext cx="1080000" cy="5400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9;p33">
            <a:extLst>
              <a:ext uri="{FF2B5EF4-FFF2-40B4-BE49-F238E27FC236}">
                <a16:creationId xmlns:a16="http://schemas.microsoft.com/office/drawing/2014/main" id="{F12B3BC4-9114-4BF9-9DB6-DEE7604DC216}"/>
              </a:ext>
            </a:extLst>
          </p:cNvPr>
          <p:cNvSpPr txBox="1"/>
          <p:nvPr/>
        </p:nvSpPr>
        <p:spPr>
          <a:xfrm>
            <a:off x="721166" y="2094702"/>
            <a:ext cx="829182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Exo 2"/>
                <a:sym typeface="Exo 2"/>
              </a:rPr>
              <a:t>處理器</a:t>
            </a:r>
            <a:endParaRPr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Exo 2"/>
              <a:sym typeface="Exo 2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A05C0599-7E26-469C-8BB4-5A73401E778E}"/>
              </a:ext>
            </a:extLst>
          </p:cNvPr>
          <p:cNvCxnSpPr>
            <a:cxnSpLocks/>
          </p:cNvCxnSpPr>
          <p:nvPr/>
        </p:nvCxnSpPr>
        <p:spPr>
          <a:xfrm>
            <a:off x="1135757" y="1814502"/>
            <a:ext cx="66462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0F0BBC23-F3D8-466E-9B49-EE4050860334}"/>
              </a:ext>
            </a:extLst>
          </p:cNvPr>
          <p:cNvCxnSpPr>
            <a:cxnSpLocks/>
            <a:endCxn id="24" idx="3"/>
          </p:cNvCxnSpPr>
          <p:nvPr/>
        </p:nvCxnSpPr>
        <p:spPr>
          <a:xfrm>
            <a:off x="1135757" y="1814502"/>
            <a:ext cx="0" cy="2065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580B8760-0A23-4405-A440-EF72EE203C88}"/>
              </a:ext>
            </a:extLst>
          </p:cNvPr>
          <p:cNvCxnSpPr>
            <a:stCxn id="22" idx="3"/>
          </p:cNvCxnSpPr>
          <p:nvPr/>
        </p:nvCxnSpPr>
        <p:spPr>
          <a:xfrm flipV="1">
            <a:off x="2802642" y="1814502"/>
            <a:ext cx="0" cy="2065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F8EB682E-8984-472A-9F2F-8D5E296B661D}"/>
              </a:ext>
            </a:extLst>
          </p:cNvPr>
          <p:cNvCxnSpPr>
            <a:stCxn id="20" idx="3"/>
          </p:cNvCxnSpPr>
          <p:nvPr/>
        </p:nvCxnSpPr>
        <p:spPr>
          <a:xfrm flipH="1" flipV="1">
            <a:off x="4482653" y="1814502"/>
            <a:ext cx="2693" cy="2065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F0127450-0506-452C-AD72-DD592A0BD207}"/>
              </a:ext>
            </a:extLst>
          </p:cNvPr>
          <p:cNvCxnSpPr>
            <a:stCxn id="18" idx="3"/>
          </p:cNvCxnSpPr>
          <p:nvPr/>
        </p:nvCxnSpPr>
        <p:spPr>
          <a:xfrm flipV="1">
            <a:off x="6161700" y="1814502"/>
            <a:ext cx="0" cy="2065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07C50AFB-8F3F-44B3-A908-2EE1BC84044B}"/>
              </a:ext>
            </a:extLst>
          </p:cNvPr>
          <p:cNvCxnSpPr>
            <a:stCxn id="200" idx="3"/>
          </p:cNvCxnSpPr>
          <p:nvPr/>
        </p:nvCxnSpPr>
        <p:spPr>
          <a:xfrm flipV="1">
            <a:off x="7781965" y="1814502"/>
            <a:ext cx="0" cy="2065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3121A21E-BB78-4982-AC22-E879E620564A}"/>
              </a:ext>
            </a:extLst>
          </p:cNvPr>
          <p:cNvCxnSpPr>
            <a:cxnSpLocks/>
            <a:stCxn id="199" idx="1"/>
          </p:cNvCxnSpPr>
          <p:nvPr/>
        </p:nvCxnSpPr>
        <p:spPr>
          <a:xfrm>
            <a:off x="4876800" y="1569050"/>
            <a:ext cx="0" cy="2454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Google Shape;199;p33">
            <a:extLst>
              <a:ext uri="{FF2B5EF4-FFF2-40B4-BE49-F238E27FC236}">
                <a16:creationId xmlns:a16="http://schemas.microsoft.com/office/drawing/2014/main" id="{3AB530F0-61AA-4C40-9B7B-25BEF06D0698}"/>
              </a:ext>
            </a:extLst>
          </p:cNvPr>
          <p:cNvSpPr/>
          <p:nvPr/>
        </p:nvSpPr>
        <p:spPr>
          <a:xfrm>
            <a:off x="1308051" y="2884852"/>
            <a:ext cx="1080000" cy="5400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207;p33">
            <a:extLst>
              <a:ext uri="{FF2B5EF4-FFF2-40B4-BE49-F238E27FC236}">
                <a16:creationId xmlns:a16="http://schemas.microsoft.com/office/drawing/2014/main" id="{60E1CFA9-2D09-4F95-BCE8-285EC87C50D7}"/>
              </a:ext>
            </a:extLst>
          </p:cNvPr>
          <p:cNvSpPr txBox="1"/>
          <p:nvPr/>
        </p:nvSpPr>
        <p:spPr>
          <a:xfrm>
            <a:off x="1385660" y="2958502"/>
            <a:ext cx="924781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Exo 2"/>
                <a:sym typeface="Exo 2"/>
              </a:rPr>
              <a:t>商品內容</a:t>
            </a:r>
            <a:endParaRPr b="1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Exo 2"/>
              <a:sym typeface="Exo 2"/>
            </a:endParaRPr>
          </a:p>
        </p:txBody>
      </p:sp>
      <p:sp>
        <p:nvSpPr>
          <p:cNvPr id="62" name="Google Shape;199;p33">
            <a:extLst>
              <a:ext uri="{FF2B5EF4-FFF2-40B4-BE49-F238E27FC236}">
                <a16:creationId xmlns:a16="http://schemas.microsoft.com/office/drawing/2014/main" id="{B54F7AA6-20EB-41BB-A089-305B43299A45}"/>
              </a:ext>
            </a:extLst>
          </p:cNvPr>
          <p:cNvSpPr/>
          <p:nvPr/>
        </p:nvSpPr>
        <p:spPr>
          <a:xfrm>
            <a:off x="4899936" y="2958502"/>
            <a:ext cx="1488153" cy="5400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207;p33">
            <a:extLst>
              <a:ext uri="{FF2B5EF4-FFF2-40B4-BE49-F238E27FC236}">
                <a16:creationId xmlns:a16="http://schemas.microsoft.com/office/drawing/2014/main" id="{B73DF1C3-29CD-4D84-BB3B-CF0583C5BD99}"/>
              </a:ext>
            </a:extLst>
          </p:cNvPr>
          <p:cNvSpPr txBox="1"/>
          <p:nvPr/>
        </p:nvSpPr>
        <p:spPr>
          <a:xfrm>
            <a:off x="5053523" y="2976001"/>
            <a:ext cx="1136354" cy="53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Resident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Evil III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262BB414-F68C-424F-97E1-21D8FBCB5B08}"/>
              </a:ext>
            </a:extLst>
          </p:cNvPr>
          <p:cNvCxnSpPr>
            <a:cxnSpLocks/>
            <a:stCxn id="24" idx="1"/>
          </p:cNvCxnSpPr>
          <p:nvPr/>
        </p:nvCxnSpPr>
        <p:spPr>
          <a:xfrm>
            <a:off x="1135757" y="2561052"/>
            <a:ext cx="0" cy="593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1E21D918-A588-4629-92A7-134FD412E90B}"/>
              </a:ext>
            </a:extLst>
          </p:cNvPr>
          <p:cNvCxnSpPr>
            <a:stCxn id="58" idx="2"/>
          </p:cNvCxnSpPr>
          <p:nvPr/>
        </p:nvCxnSpPr>
        <p:spPr>
          <a:xfrm flipH="1">
            <a:off x="1135757" y="3154852"/>
            <a:ext cx="1722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線接點 68">
            <a:extLst>
              <a:ext uri="{FF2B5EF4-FFF2-40B4-BE49-F238E27FC236}">
                <a16:creationId xmlns:a16="http://schemas.microsoft.com/office/drawing/2014/main" id="{F731D97A-3371-402D-8EE4-88EF03EF491B}"/>
              </a:ext>
            </a:extLst>
          </p:cNvPr>
          <p:cNvCxnSpPr>
            <a:cxnSpLocks/>
          </p:cNvCxnSpPr>
          <p:nvPr/>
        </p:nvCxnSpPr>
        <p:spPr>
          <a:xfrm>
            <a:off x="4494460" y="2561052"/>
            <a:ext cx="0" cy="6674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直線接點 69">
            <a:extLst>
              <a:ext uri="{FF2B5EF4-FFF2-40B4-BE49-F238E27FC236}">
                <a16:creationId xmlns:a16="http://schemas.microsoft.com/office/drawing/2014/main" id="{EE31C574-9157-47E2-9574-FD1ACBF7864F}"/>
              </a:ext>
            </a:extLst>
          </p:cNvPr>
          <p:cNvCxnSpPr>
            <a:cxnSpLocks/>
            <a:stCxn id="62" idx="2"/>
          </p:cNvCxnSpPr>
          <p:nvPr/>
        </p:nvCxnSpPr>
        <p:spPr>
          <a:xfrm flipH="1">
            <a:off x="4494462" y="3228502"/>
            <a:ext cx="40547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666083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FFFFFF"/>
      </a:dk1>
      <a:lt1>
        <a:srgbClr val="0A3455"/>
      </a:lt1>
      <a:dk2>
        <a:srgbClr val="6EBDC4"/>
      </a:dk2>
      <a:lt2>
        <a:srgbClr val="416D90"/>
      </a:lt2>
      <a:accent1>
        <a:srgbClr val="B4EBF0"/>
      </a:accent1>
      <a:accent2>
        <a:srgbClr val="7CC5CC"/>
      </a:accent2>
      <a:accent3>
        <a:srgbClr val="61A6B5"/>
      </a:accent3>
      <a:accent4>
        <a:srgbClr val="548FA6"/>
      </a:accent4>
      <a:accent5>
        <a:srgbClr val="2E5F80"/>
      </a:accent5>
      <a:accent6>
        <a:srgbClr val="1743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478</Words>
  <Application>Microsoft Office PowerPoint</Application>
  <PresentationFormat>如螢幕大小 (16:9)</PresentationFormat>
  <Paragraphs>65</Paragraphs>
  <Slides>15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Arial</vt:lpstr>
      <vt:lpstr>新細明體</vt:lpstr>
      <vt:lpstr>Roboto Condensed Light</vt:lpstr>
      <vt:lpstr>Exo 2</vt:lpstr>
      <vt:lpstr>Squada One</vt:lpstr>
      <vt:lpstr>Roboto Condensed</vt:lpstr>
      <vt:lpstr>Fira Sans Extra Condensed Medium</vt:lpstr>
      <vt:lpstr>微軟正黑體</vt:lpstr>
      <vt:lpstr>Tech Newsletter by Slidesgo</vt:lpstr>
      <vt:lpstr>TMD硬體公司</vt:lpstr>
      <vt:lpstr>TABLE OF CONTENTS</vt:lpstr>
      <vt:lpstr>專題介紹</vt:lpstr>
      <vt:lpstr>專題背景</vt:lpstr>
      <vt:lpstr>遭遇的難題與解決方法</vt:lpstr>
      <vt:lpstr>目標對象</vt:lpstr>
      <vt:lpstr>使用情境</vt:lpstr>
      <vt:lpstr>專案說明</vt:lpstr>
      <vt:lpstr>網站導覽</vt:lpstr>
      <vt:lpstr>PowerPoint 簡報</vt:lpstr>
      <vt:lpstr>設計概念</vt:lpstr>
      <vt:lpstr>創意發想</vt:lpstr>
      <vt:lpstr>字體及顏色</vt:lpstr>
      <vt:lpstr>未來規劃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TMD硬體公司</dc:title>
  <dc:creator>蘇佳湧</dc:creator>
  <cp:lastModifiedBy>蘇佳湧</cp:lastModifiedBy>
  <cp:revision>29</cp:revision>
  <dcterms:modified xsi:type="dcterms:W3CDTF">2020-06-17T15:18:17Z</dcterms:modified>
</cp:coreProperties>
</file>